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335" r:id="rId5"/>
    <p:sldId id="352" r:id="rId6"/>
    <p:sldId id="348" r:id="rId7"/>
    <p:sldId id="340" r:id="rId8"/>
    <p:sldId id="339" r:id="rId9"/>
    <p:sldId id="353" r:id="rId10"/>
    <p:sldId id="354" r:id="rId11"/>
    <p:sldId id="355" r:id="rId12"/>
    <p:sldId id="356" r:id="rId13"/>
    <p:sldId id="357" r:id="rId14"/>
    <p:sldId id="351" r:id="rId15"/>
    <p:sldId id="349" r:id="rId16"/>
    <p:sldId id="350" r:id="rId17"/>
    <p:sldId id="358" r:id="rId18"/>
    <p:sldId id="359" r:id="rId19"/>
    <p:sldId id="360" r:id="rId20"/>
    <p:sldId id="34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94" autoAdjust="0"/>
  </p:normalViewPr>
  <p:slideViewPr>
    <p:cSldViewPr snapToGrid="0">
      <p:cViewPr varScale="1">
        <p:scale>
          <a:sx n="60" d="100"/>
          <a:sy n="60" d="100"/>
        </p:scale>
        <p:origin x="96" y="1074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96D7-F201-492C-AA50-574A730BC27F}" type="datetimeFigureOut">
              <a:rPr lang="en-US" smtClean="0"/>
              <a:t>7/31/2024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563E-BCB2-465B-8A3C-AC86CE64F6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4:13.81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0,'512'23,"-322"-11,931 4,-785-17,-314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52.965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9:01.475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9:25.940"/>
    </inkml:context>
    <inkml:brush xml:id="br0">
      <inkml:brushProperty name="width" value="0.2" units="cm"/>
      <inkml:brushProperty name="height" value="0.4" units="cm"/>
      <inkml:brushProperty name="color" value="#FF8517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9:28.768"/>
    </inkml:context>
    <inkml:brush xml:id="br0">
      <inkml:brushProperty name="width" value="0.2" units="cm"/>
      <inkml:brushProperty name="height" value="0.4" units="cm"/>
      <inkml:brushProperty name="color" value="#FF8517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9:59.653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40:02.856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28:03.846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1,'4'0,"6"0,6 0,4 0,3 0,2 0,1 0,0 0,-3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28:05.865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30,'4'0,"6"0,10 0,5 0,8 0,7 0,0-4,-2-1,-3-5,-7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51:27.761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598 30,'-68'-1,"-109"-14,119 8,0 2,-1 3,-78 7,114-1,6 2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51:31.718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859 1,'-38'1,"-53"11,52-7,-49 3,-481-9,536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4:18.13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53,'62'0,"-3"1,-1-2,96-14,-79 0,0 5,95-2,625 13,-620 9,-109-4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51:33.985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681 26,'-28'-2,"-54"-9,52 5,-43-1,-369 8,417-1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51:35.619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1,'5'4,"31"2,44-1,21-1,-1-1,-19-1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51:38.512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77,'1'-2,"-1"0,1 0,-1 0,1 0,0 0,0 0,0 0,0 0,0 1,0-1,0 0,1 0,-1 1,1-1,-1 1,1-1,-1 1,1 0,0 0,0 0,0 0,0 0,0 0,0 0,0 0,0 1,0-1,3 0,61-8,-66 9,87-1,-57 1,1 0,0-2,48-9,-52 6,1 1,0 2,39 2,-54 0,11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7:59.276"/>
    </inkml:context>
    <inkml:brush xml:id="br0">
      <inkml:brushProperty name="width" value="0.2" units="cm"/>
      <inkml:brushProperty name="height" value="0.4" units="cm"/>
      <inkml:brushProperty name="color" value="#FFACD5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02.814"/>
    </inkml:context>
    <inkml:brush xml:id="br0">
      <inkml:brushProperty name="width" value="0.2" units="cm"/>
      <inkml:brushProperty name="height" value="0.4" units="cm"/>
      <inkml:brushProperty name="color" value="#FFACD5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12.941"/>
    </inkml:context>
    <inkml:brush xml:id="br0">
      <inkml:brushProperty name="width" value="0.2" units="cm"/>
      <inkml:brushProperty name="height" value="0.4" units="cm"/>
      <inkml:brushProperty name="color" value="#FFACD5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43.424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45.478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48.672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50.784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</inkml:trace>
</inkml:ink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0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7/31/2024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anchor="b"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2800"/>
            </a:lvl1pPr>
            <a:lvl2pPr marL="457200" indent="0">
              <a:lnSpc>
                <a:spcPts val="2400"/>
              </a:lnSpc>
              <a:buNone/>
              <a:defRPr sz="2000"/>
            </a:lvl2pPr>
            <a:lvl3pPr marL="914400" indent="0">
              <a:lnSpc>
                <a:spcPts val="2400"/>
              </a:lnSpc>
              <a:buNone/>
              <a:defRPr sz="2000"/>
            </a:lvl3pPr>
            <a:lvl4pPr marL="1371600" indent="0">
              <a:lnSpc>
                <a:spcPts val="2400"/>
              </a:lnSpc>
              <a:buNone/>
              <a:defRPr sz="2000"/>
            </a:lvl4pPr>
            <a:lvl5pPr marL="1828800" indent="0">
              <a:lnSpc>
                <a:spcPts val="2400"/>
              </a:lnSpc>
              <a:buNone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  <a:lvl6pPr marL="1600200">
              <a:defRPr/>
            </a:lvl6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5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600"/>
              </a:spcAft>
              <a:defRPr sz="2000"/>
            </a:lvl4pPr>
            <a:lvl5pPr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200.png"/><Relationship Id="rId4" Type="http://schemas.openxmlformats.org/officeDocument/2006/relationships/customXml" Target="../ink/ink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png"/><Relationship Id="rId13" Type="http://schemas.openxmlformats.org/officeDocument/2006/relationships/customXml" Target="../ink/ink11.xml"/><Relationship Id="rId18" Type="http://schemas.openxmlformats.org/officeDocument/2006/relationships/image" Target="../media/image26.png"/><Relationship Id="rId3" Type="http://schemas.openxmlformats.org/officeDocument/2006/relationships/customXml" Target="../ink/ink3.xml"/><Relationship Id="rId7" Type="http://schemas.openxmlformats.org/officeDocument/2006/relationships/customXml" Target="../ink/ink6.xml"/><Relationship Id="rId12" Type="http://schemas.openxmlformats.org/officeDocument/2006/relationships/customXml" Target="../ink/ink10.xml"/><Relationship Id="rId17" Type="http://schemas.openxmlformats.org/officeDocument/2006/relationships/customXml" Target="../ink/ink14.xml"/><Relationship Id="rId2" Type="http://schemas.openxmlformats.org/officeDocument/2006/relationships/image" Target="../media/image24.png"/><Relationship Id="rId16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11" Type="http://schemas.openxmlformats.org/officeDocument/2006/relationships/customXml" Target="../ink/ink9.xml"/><Relationship Id="rId5" Type="http://schemas.openxmlformats.org/officeDocument/2006/relationships/customXml" Target="../ink/ink4.xml"/><Relationship Id="rId15" Type="http://schemas.openxmlformats.org/officeDocument/2006/relationships/image" Target="../media/image25.png"/><Relationship Id="rId10" Type="http://schemas.openxmlformats.org/officeDocument/2006/relationships/customXml" Target="../ink/ink8.xml"/><Relationship Id="rId19" Type="http://schemas.openxmlformats.org/officeDocument/2006/relationships/customXml" Target="../ink/ink15.xml"/><Relationship Id="rId4" Type="http://schemas.openxmlformats.org/officeDocument/2006/relationships/image" Target="../media/image230.png"/><Relationship Id="rId9" Type="http://schemas.openxmlformats.org/officeDocument/2006/relationships/customXml" Target="../ink/ink7.xml"/><Relationship Id="rId14" Type="http://schemas.openxmlformats.org/officeDocument/2006/relationships/customXml" Target="../ink/ink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.xml"/><Relationship Id="rId5" Type="http://schemas.openxmlformats.org/officeDocument/2006/relationships/image" Target="../media/image29.png"/><Relationship Id="rId4" Type="http://schemas.openxmlformats.org/officeDocument/2006/relationships/customXml" Target="../ink/ink1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customXml" Target="../ink/ink18.xml"/><Relationship Id="rId7" Type="http://schemas.openxmlformats.org/officeDocument/2006/relationships/customXml" Target="../ink/ink20.xml"/><Relationship Id="rId12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11" Type="http://schemas.openxmlformats.org/officeDocument/2006/relationships/customXml" Target="../ink/ink22.xml"/><Relationship Id="rId5" Type="http://schemas.openxmlformats.org/officeDocument/2006/relationships/customXml" Target="../ink/ink19.xml"/><Relationship Id="rId10" Type="http://schemas.openxmlformats.org/officeDocument/2006/relationships/image" Target="../media/image35.png"/><Relationship Id="rId4" Type="http://schemas.openxmlformats.org/officeDocument/2006/relationships/image" Target="../media/image32.png"/><Relationship Id="rId9" Type="http://schemas.openxmlformats.org/officeDocument/2006/relationships/customXml" Target="../ink/ink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6240" y="320041"/>
            <a:ext cx="7095744" cy="2468880"/>
          </a:xfrm>
        </p:spPr>
        <p:txBody>
          <a:bodyPr/>
          <a:lstStyle/>
          <a:p>
            <a:r>
              <a:rPr lang="en-US" dirty="0"/>
              <a:t>Project 3: behavior of 	school metrics and 	crime rates in 	Philadelphia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750243-D393-15C3-388D-7109DF9E7A7D}"/>
              </a:ext>
            </a:extLst>
          </p:cNvPr>
          <p:cNvSpPr txBox="1"/>
          <p:nvPr/>
        </p:nvSpPr>
        <p:spPr>
          <a:xfrm>
            <a:off x="7754112" y="4379976"/>
            <a:ext cx="36255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Presented by:</a:t>
            </a:r>
          </a:p>
          <a:p>
            <a:r>
              <a:rPr lang="en-US" dirty="0"/>
              <a:t>Elizabeth Vandergrift</a:t>
            </a:r>
          </a:p>
          <a:p>
            <a:r>
              <a:rPr lang="en-US" dirty="0"/>
              <a:t>Juan Camilo </a:t>
            </a:r>
            <a:r>
              <a:rPr lang="en-US" dirty="0" err="1"/>
              <a:t>Bohorquez</a:t>
            </a:r>
            <a:r>
              <a:rPr lang="en-US" dirty="0"/>
              <a:t> </a:t>
            </a:r>
            <a:r>
              <a:rPr lang="en-US" dirty="0" err="1"/>
              <a:t>Rozo</a:t>
            </a:r>
            <a:endParaRPr lang="en-US" dirty="0"/>
          </a:p>
          <a:p>
            <a:r>
              <a:rPr lang="en-US" dirty="0"/>
              <a:t>Eric Croston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82DCF-D3B0-1005-79B6-A0E74D0A8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Police Service Area boundaries </a:t>
            </a:r>
            <a:r>
              <a:rPr lang="en-US" dirty="0" err="1"/>
              <a:t>GeoJson</a:t>
            </a:r>
            <a:r>
              <a:rPr lang="en-US" dirty="0"/>
              <a:t> File and School Coordinates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F54942-7AA8-F21D-B53E-0E3B3AD4A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35" y="3248779"/>
            <a:ext cx="11507724" cy="1156526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5DFC4-F666-C2B6-5A98-A9CC0670BC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0044" y="1565729"/>
            <a:ext cx="9120339" cy="45299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806F7F-502F-1865-3096-DE08B56A9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1BC833-6762-1695-AB11-8BD32A564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876" y="1509222"/>
            <a:ext cx="11753442" cy="16337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809508-BA99-C55C-674A-3055157C5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876" y="4511134"/>
            <a:ext cx="11753442" cy="173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203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9FDE9-AEF9-25E6-D083-E64E25A9A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46126"/>
            <a:ext cx="9966960" cy="1326514"/>
          </a:xfrm>
        </p:spPr>
        <p:txBody>
          <a:bodyPr>
            <a:normAutofit fontScale="90000"/>
          </a:bodyPr>
          <a:lstStyle/>
          <a:p>
            <a:r>
              <a:rPr lang="en-US" dirty="0"/>
              <a:t>Connecting School Locations and Police Service Areas Incident Locations Using a Combination Key and Points within the Service Area Polygon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0F078-E8A9-AD30-5CD1-917D5AEE0A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04543" y="1893049"/>
            <a:ext cx="8324089" cy="349300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Two smaller datasets to be able to connect the larger data 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1E1C89-3552-2904-3CAD-5CBE8701A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54C2A8-F854-01C6-796E-D96B55DFC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2" y="4679709"/>
            <a:ext cx="11974595" cy="17718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A779AB-9893-E58D-F35E-96C115222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8" y="2689667"/>
            <a:ext cx="11974596" cy="160042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889BAA3A-5747-FEDF-EE47-B6452F6FF749}"/>
                  </a:ext>
                </a:extLst>
              </p14:cNvPr>
              <p14:cNvContentPartPr/>
              <p14:nvPr/>
            </p14:nvContentPartPr>
            <p14:xfrm>
              <a:off x="3002280" y="2871288"/>
              <a:ext cx="785520" cy="187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889BAA3A-5747-FEDF-EE47-B6452F6FF74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48280" y="2763288"/>
                <a:ext cx="89316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DBF984D-7E07-5EE4-33CD-51DE134EC0BE}"/>
                  </a:ext>
                </a:extLst>
              </p14:cNvPr>
              <p14:cNvContentPartPr/>
              <p14:nvPr/>
            </p14:nvContentPartPr>
            <p14:xfrm>
              <a:off x="11301552" y="5110848"/>
              <a:ext cx="608760" cy="198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DBF984D-7E07-5EE4-33CD-51DE134EC0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247520" y="5000848"/>
                <a:ext cx="716464" cy="23943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7731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5159A6-EF24-E504-9A4D-35F1735F4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934" y="929662"/>
            <a:ext cx="11397673" cy="568208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0392C-942E-BD96-1D23-5111FABD1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99744" y="183384"/>
            <a:ext cx="5523048" cy="6670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Entity Relationship Diagram (ERD)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32B893-0350-A666-28EF-3AFDD2D7F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B0530D14-FB50-8CD3-35DC-28CA21DC3928}"/>
                  </a:ext>
                </a:extLst>
              </p14:cNvPr>
              <p14:cNvContentPartPr/>
              <p14:nvPr/>
            </p14:nvContentPartPr>
            <p14:xfrm>
              <a:off x="703944" y="3044664"/>
              <a:ext cx="360" cy="3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B0530D14-FB50-8CD3-35DC-28CA21DC392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7944" y="297302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F2698CE0-28D6-7400-5B89-11712A65F769}"/>
                  </a:ext>
                </a:extLst>
              </p14:cNvPr>
              <p14:cNvContentPartPr/>
              <p14:nvPr/>
            </p14:nvContentPartPr>
            <p14:xfrm>
              <a:off x="2395584" y="2231064"/>
              <a:ext cx="360" cy="36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F2698CE0-28D6-7400-5B89-11712A65F76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59584" y="215906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E6D55E71-CD87-F0DD-D952-FBEC0D9D3495}"/>
                  </a:ext>
                </a:extLst>
              </p14:cNvPr>
              <p14:cNvContentPartPr/>
              <p14:nvPr/>
            </p14:nvContentPartPr>
            <p14:xfrm>
              <a:off x="584784" y="4004784"/>
              <a:ext cx="360" cy="36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E6D55E71-CD87-F0DD-D952-FBEC0D9D349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9144" y="393314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AC433F72-E42D-A172-61A0-6828837124B5}"/>
                  </a:ext>
                </a:extLst>
              </p14:cNvPr>
              <p14:cNvContentPartPr/>
              <p14:nvPr/>
            </p14:nvContentPartPr>
            <p14:xfrm>
              <a:off x="4818744" y="1362384"/>
              <a:ext cx="360" cy="36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AC433F72-E42D-A172-61A0-6828837124B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83104" y="129074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21472B5A-4044-D1A2-6006-3BDEC8A379E4}"/>
                  </a:ext>
                </a:extLst>
              </p14:cNvPr>
              <p14:cNvContentPartPr/>
              <p14:nvPr/>
            </p14:nvContentPartPr>
            <p14:xfrm>
              <a:off x="7095744" y="1481184"/>
              <a:ext cx="360" cy="36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21472B5A-4044-D1A2-6006-3BDEC8A379E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59744" y="140954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ABCDC5F8-F369-7DF4-4B4A-8EA9FC631CB2}"/>
                  </a:ext>
                </a:extLst>
              </p14:cNvPr>
              <p14:cNvContentPartPr/>
              <p14:nvPr/>
            </p14:nvContentPartPr>
            <p14:xfrm>
              <a:off x="4151304" y="3922704"/>
              <a:ext cx="360" cy="36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ABCDC5F8-F369-7DF4-4B4A-8EA9FC631CB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115304" y="385070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43640971-41EC-2349-B3B2-2645F68BFE54}"/>
                  </a:ext>
                </a:extLst>
              </p14:cNvPr>
              <p14:cNvContentPartPr/>
              <p14:nvPr/>
            </p14:nvContentPartPr>
            <p14:xfrm>
              <a:off x="9985104" y="2340864"/>
              <a:ext cx="360" cy="36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43640971-41EC-2349-B3B2-2645F68BFE5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949464" y="226886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E1949B95-9B8B-6032-6BFC-0361221A78D3}"/>
                  </a:ext>
                </a:extLst>
              </p14:cNvPr>
              <p14:cNvContentPartPr/>
              <p14:nvPr/>
            </p14:nvContentPartPr>
            <p14:xfrm>
              <a:off x="7114104" y="4050504"/>
              <a:ext cx="360" cy="36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E1949B95-9B8B-6032-6BFC-0361221A78D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78104" y="397850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1D8F11E3-93CA-5A30-356D-B897E68851D4}"/>
                  </a:ext>
                </a:extLst>
              </p14:cNvPr>
              <p14:cNvContentPartPr/>
              <p14:nvPr/>
            </p14:nvContentPartPr>
            <p14:xfrm>
              <a:off x="1170504" y="1435464"/>
              <a:ext cx="360" cy="3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1D8F11E3-93CA-5A30-356D-B897E68851D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34504" y="136346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31413CA4-7764-B87C-AD34-AD685F9A8072}"/>
                  </a:ext>
                </a:extLst>
              </p14:cNvPr>
              <p14:cNvContentPartPr/>
              <p14:nvPr/>
            </p14:nvContentPartPr>
            <p14:xfrm>
              <a:off x="2852784" y="3803904"/>
              <a:ext cx="360" cy="36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31413CA4-7764-B87C-AD34-AD685F9A807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16784" y="373190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93D4857D-A4B8-9E1E-F12B-235CE9BEA107}"/>
                  </a:ext>
                </a:extLst>
              </p14:cNvPr>
              <p14:cNvContentPartPr/>
              <p14:nvPr/>
            </p14:nvContentPartPr>
            <p14:xfrm>
              <a:off x="584784" y="4818744"/>
              <a:ext cx="360" cy="36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93D4857D-A4B8-9E1E-F12B-235CE9BEA10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9144" y="474710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0031D651-398A-2585-EAF0-8F57D6D9A37F}"/>
                  </a:ext>
                </a:extLst>
              </p14:cNvPr>
              <p14:cNvContentPartPr/>
              <p14:nvPr/>
            </p14:nvContentPartPr>
            <p14:xfrm>
              <a:off x="2340504" y="2633184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0031D651-398A-2585-EAF0-8F57D6D9A37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304864" y="256154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F8BF6C64-4D51-6DAB-8579-90A2FA6F6C4D}"/>
                  </a:ext>
                </a:extLst>
              </p14:cNvPr>
              <p14:cNvContentPartPr/>
              <p14:nvPr/>
            </p14:nvContentPartPr>
            <p14:xfrm>
              <a:off x="5230224" y="2532744"/>
              <a:ext cx="360" cy="36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F8BF6C64-4D51-6DAB-8579-90A2FA6F6C4D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194224" y="2460744"/>
                <a:ext cx="72000" cy="14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01077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46C03-8906-66E6-1EFE-5F00D2A2F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138160" cy="774577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Crime incidents Locations And School Locations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A7E281-A271-6AF8-5965-B29FB3420E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406385" cy="6156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9A2CB7-C491-B8D6-A9C9-2C3C4044F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C94EA84-6A59-E32C-704C-EEE343F3F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352" y="793183"/>
            <a:ext cx="8579937" cy="27536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116482-40C6-3F38-F173-2C39417552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352" y="3513468"/>
            <a:ext cx="7486207" cy="318471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00060C9-2E72-F055-1022-4CCE9C570F72}"/>
                  </a:ext>
                </a:extLst>
              </p14:cNvPr>
              <p14:cNvContentPartPr/>
              <p14:nvPr/>
            </p14:nvContentPartPr>
            <p14:xfrm>
              <a:off x="7544239" y="4852868"/>
              <a:ext cx="6264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00060C9-2E72-F055-1022-4CCE9C570F7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08599" y="4781228"/>
                <a:ext cx="13428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9D449942-F63F-8ED2-3539-147A58CD3FCD}"/>
                  </a:ext>
                </a:extLst>
              </p14:cNvPr>
              <p14:cNvContentPartPr/>
              <p14:nvPr/>
            </p14:nvContentPartPr>
            <p14:xfrm>
              <a:off x="7711411" y="4852868"/>
              <a:ext cx="98640" cy="111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9D449942-F63F-8ED2-3539-147A58CD3F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75771" y="4781228"/>
                <a:ext cx="170280" cy="15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06761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8DE70-A7F9-5A95-4C66-5D7F15523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132064" cy="791227"/>
          </a:xfrm>
        </p:spPr>
        <p:txBody>
          <a:bodyPr/>
          <a:lstStyle/>
          <a:p>
            <a:r>
              <a:rPr lang="en-US" sz="2800" dirty="0"/>
              <a:t>Crime incidents And School Metrics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15996C-A5D9-87D6-E650-E27F9289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E171A255-0110-2C4D-DE63-77F888C50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532" y="932689"/>
            <a:ext cx="6984005" cy="564678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6A73CD7-3797-1E5C-47E2-5F61EFC09563}"/>
                  </a:ext>
                </a:extLst>
              </p14:cNvPr>
              <p14:cNvContentPartPr/>
              <p14:nvPr/>
            </p14:nvContentPartPr>
            <p14:xfrm>
              <a:off x="2043144" y="6536304"/>
              <a:ext cx="215280" cy="108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6A73CD7-3797-1E5C-47E2-5F61EFC0956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07504" y="6464304"/>
                <a:ext cx="28692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706ED54F-C865-C674-D855-AC30E6ACAF8F}"/>
                  </a:ext>
                </a:extLst>
              </p14:cNvPr>
              <p14:cNvContentPartPr/>
              <p14:nvPr/>
            </p14:nvContentPartPr>
            <p14:xfrm>
              <a:off x="3906144" y="6528744"/>
              <a:ext cx="309240" cy="97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06ED54F-C865-C674-D855-AC30E6ACAF8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70504" y="6457104"/>
                <a:ext cx="38088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062B6E3-D81F-434A-1AFB-503F47DD57C7}"/>
                  </a:ext>
                </a:extLst>
              </p14:cNvPr>
              <p14:cNvContentPartPr/>
              <p14:nvPr/>
            </p14:nvContentPartPr>
            <p14:xfrm>
              <a:off x="5387544" y="6537744"/>
              <a:ext cx="245160" cy="97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062B6E3-D81F-434A-1AFB-503F47DD57C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51904" y="6465744"/>
                <a:ext cx="31680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0732A453-8456-AB77-605C-FC138E71ECA6}"/>
                  </a:ext>
                </a:extLst>
              </p14:cNvPr>
              <p14:cNvContentPartPr/>
              <p14:nvPr/>
            </p14:nvContentPartPr>
            <p14:xfrm>
              <a:off x="6135624" y="6510384"/>
              <a:ext cx="145440" cy="9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0732A453-8456-AB77-605C-FC138E71ECA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099624" y="6438744"/>
                <a:ext cx="21708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EAEF459-9AF4-C07E-A112-337DD42AE0BB}"/>
                  </a:ext>
                </a:extLst>
              </p14:cNvPr>
              <p14:cNvContentPartPr/>
              <p14:nvPr/>
            </p14:nvContentPartPr>
            <p14:xfrm>
              <a:off x="7397424" y="6528384"/>
              <a:ext cx="199800" cy="280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EAEF459-9AF4-C07E-A112-337DD42AE0B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361424" y="6456744"/>
                <a:ext cx="271440" cy="17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1378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6D138-4473-30FB-510A-D9E35D343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D1428-F21B-E594-3D9D-00B11DB57F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6355" y="1399032"/>
            <a:ext cx="9731541" cy="85953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When this Crime Incidents and School Metrics for Elementary Schools was exported from SQL and added as a Panda’s </a:t>
            </a:r>
            <a:r>
              <a:rPr lang="en-US" dirty="0" err="1"/>
              <a:t>DataFrame</a:t>
            </a:r>
            <a:r>
              <a:rPr lang="en-US" dirty="0"/>
              <a:t>, it was found that there was a correlation between Crime and Schools Metrics.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A3E507-B07A-C06D-1FE9-60819948B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29A216-7A1E-3BD1-7D46-F293A12EB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89" y="2258568"/>
            <a:ext cx="10831437" cy="177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727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DB1EA-01CB-4C9B-99D3-F36B645BE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304" y="787655"/>
            <a:ext cx="2819741" cy="1609978"/>
          </a:xfrm>
        </p:spPr>
        <p:txBody>
          <a:bodyPr/>
          <a:lstStyle/>
          <a:p>
            <a:r>
              <a:rPr lang="en-US" dirty="0"/>
              <a:t>Analysis- With </a:t>
            </a:r>
            <a:r>
              <a:rPr lang="en-US" dirty="0" err="1"/>
              <a:t>PandaS</a:t>
            </a:r>
            <a:r>
              <a:rPr lang="en-US" dirty="0"/>
              <a:t> Dataframe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C85573-257A-9630-90EC-3160CEB8D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17FB1A-937A-2678-2BCB-207BE2492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2805" y="294278"/>
            <a:ext cx="5477639" cy="42773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BF4215-08C8-4A21-0597-3C4ECBCE7103}"/>
              </a:ext>
            </a:extLst>
          </p:cNvPr>
          <p:cNvSpPr txBox="1"/>
          <p:nvPr/>
        </p:nvSpPr>
        <p:spPr>
          <a:xfrm>
            <a:off x="1197864" y="4818888"/>
            <a:ext cx="7699248" cy="987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2800" b="1" i="0" u="none" strike="noStrike" kern="1200" cap="all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sterama"/>
                <a:ea typeface="+mj-ea"/>
                <a:cs typeface="+mj-cs"/>
              </a:rPr>
              <a:t>and Now we will analyze with Java Script Visualizations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7830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3284932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6DB3D-3AE2-9478-3245-FE2F98B96E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1352" y="4326064"/>
            <a:ext cx="5794248" cy="1644968"/>
          </a:xfrm>
        </p:spPr>
        <p:txBody>
          <a:bodyPr/>
          <a:lstStyle/>
          <a:p>
            <a:r>
              <a:rPr lang="en-US" dirty="0"/>
              <a:t>Elizabeth Vandergrift</a:t>
            </a:r>
          </a:p>
          <a:p>
            <a:r>
              <a:rPr lang="en-US" dirty="0"/>
              <a:t>Juan Camilo </a:t>
            </a:r>
            <a:r>
              <a:rPr lang="en-US" dirty="0" err="1"/>
              <a:t>Bohorquez</a:t>
            </a:r>
            <a:r>
              <a:rPr lang="en-US" dirty="0"/>
              <a:t> </a:t>
            </a:r>
            <a:r>
              <a:rPr lang="en-US" dirty="0" err="1"/>
              <a:t>Rozo</a:t>
            </a:r>
            <a:endParaRPr lang="en-US" dirty="0"/>
          </a:p>
          <a:p>
            <a:r>
              <a:rPr lang="en-US" dirty="0"/>
              <a:t>Eric Croston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788075"/>
          </a:xfrm>
        </p:spPr>
        <p:txBody>
          <a:bodyPr/>
          <a:lstStyle/>
          <a:p>
            <a:r>
              <a:rPr lang="en-US" dirty="0"/>
              <a:t>The Data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6DB3D-3AE2-9478-3245-FE2F98B96E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1352" y="1634836"/>
            <a:ext cx="5794248" cy="4281332"/>
          </a:xfrm>
        </p:spPr>
        <p:txBody>
          <a:bodyPr>
            <a:normAutofit/>
          </a:bodyPr>
          <a:lstStyle/>
          <a:p>
            <a:r>
              <a:rPr lang="en-US" dirty="0"/>
              <a:t>PhilaSD.org</a:t>
            </a:r>
          </a:p>
          <a:p>
            <a:pPr lvl="1"/>
            <a:r>
              <a:rPr lang="en-US" dirty="0"/>
              <a:t>SPREE 2023 School Performance</a:t>
            </a:r>
          </a:p>
          <a:p>
            <a:endParaRPr lang="en-US" dirty="0"/>
          </a:p>
          <a:p>
            <a:r>
              <a:rPr lang="en-US" dirty="0"/>
              <a:t>OpenDataPhilly.org</a:t>
            </a:r>
            <a:endParaRPr lang="en-US" sz="1800" dirty="0"/>
          </a:p>
          <a:p>
            <a:pPr lvl="1"/>
            <a:r>
              <a:rPr lang="en-US" sz="1800" dirty="0"/>
              <a:t>2024 Crime Incidents</a:t>
            </a:r>
          </a:p>
          <a:p>
            <a:pPr lvl="1"/>
            <a:r>
              <a:rPr lang="en-US" sz="1800" dirty="0"/>
              <a:t>Police Station Locations</a:t>
            </a:r>
          </a:p>
          <a:p>
            <a:pPr lvl="1"/>
            <a:r>
              <a:rPr lang="en-US" sz="1800" dirty="0"/>
              <a:t>School Locations</a:t>
            </a:r>
          </a:p>
          <a:p>
            <a:pPr lvl="1"/>
            <a:r>
              <a:rPr lang="en-US" sz="1800" dirty="0"/>
              <a:t>Zip Code Boundaries</a:t>
            </a:r>
          </a:p>
          <a:p>
            <a:pPr lvl="1"/>
            <a:r>
              <a:rPr lang="en-US" sz="1800" dirty="0"/>
              <a:t>PSA Boundaries</a:t>
            </a:r>
          </a:p>
        </p:txBody>
      </p:sp>
    </p:spTree>
    <p:extLst>
      <p:ext uri="{BB962C8B-B14F-4D97-AF65-F5344CB8AC3E}">
        <p14:creationId xmlns:p14="http://schemas.microsoft.com/office/powerpoint/2010/main" val="2047268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D45BD-5B25-B32E-F712-18F18E71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31" y="376456"/>
            <a:ext cx="8297380" cy="752487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School Metrics</a:t>
            </a:r>
            <a:endParaRPr lang="en-ZA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AA74-1B85-8980-9816-4DAB721C1B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519206"/>
            <a:ext cx="8324089" cy="3648456"/>
          </a:xfrm>
        </p:spPr>
        <p:txBody>
          <a:bodyPr/>
          <a:lstStyle/>
          <a:p>
            <a:r>
              <a:rPr lang="en-US" dirty="0"/>
              <a:t>294 School IDs and 323 Total Schools</a:t>
            </a:r>
          </a:p>
          <a:p>
            <a:r>
              <a:rPr lang="en-US" dirty="0"/>
              <a:t>260 Metrics per School</a:t>
            </a:r>
          </a:p>
          <a:p>
            <a:r>
              <a:rPr lang="en-US" dirty="0"/>
              <a:t>4 Report/School Types: High School, Middle School, K-8 Schools and 	Elementary Schools</a:t>
            </a:r>
          </a:p>
          <a:p>
            <a:r>
              <a:rPr lang="en-US" dirty="0"/>
              <a:t>84 High Schools</a:t>
            </a:r>
          </a:p>
          <a:p>
            <a:r>
              <a:rPr lang="en-US" dirty="0"/>
              <a:t>29 Middle Schools</a:t>
            </a:r>
          </a:p>
          <a:p>
            <a:r>
              <a:rPr lang="en-US" dirty="0"/>
              <a:t>154 K-8 Schools</a:t>
            </a:r>
          </a:p>
          <a:p>
            <a:r>
              <a:rPr lang="en-US" dirty="0"/>
              <a:t>56 Elementary Schools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D7C9F2-EB2A-D57B-0D06-69B87C19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1043B8-29AA-F162-BCE7-D1EC4AD3007F}"/>
              </a:ext>
            </a:extLst>
          </p:cNvPr>
          <p:cNvSpPr txBox="1"/>
          <p:nvPr/>
        </p:nvSpPr>
        <p:spPr>
          <a:xfrm>
            <a:off x="301881" y="1348570"/>
            <a:ext cx="115882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School Report on Education and Equity (SPREE)</a:t>
            </a:r>
          </a:p>
          <a:p>
            <a:r>
              <a:rPr lang="en-US" sz="2400" dirty="0"/>
              <a:t>	Example Metrics: Attendance, Graduation Rates and PSSA/Keystone Results</a:t>
            </a:r>
          </a:p>
        </p:txBody>
      </p:sp>
    </p:spTree>
    <p:extLst>
      <p:ext uri="{BB962C8B-B14F-4D97-AF65-F5344CB8AC3E}">
        <p14:creationId xmlns:p14="http://schemas.microsoft.com/office/powerpoint/2010/main" val="385299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F9F0-B02C-F479-3755-F41439C1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5798" y="474982"/>
            <a:ext cx="5641897" cy="739600"/>
          </a:xfrm>
        </p:spPr>
        <p:txBody>
          <a:bodyPr/>
          <a:lstStyle/>
          <a:p>
            <a:r>
              <a:rPr lang="en-US" sz="4000" dirty="0"/>
              <a:t>School Metrics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3C8A46-D49C-FB70-9062-B672F2F7FB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87999" y="2364512"/>
            <a:ext cx="5779007" cy="3463634"/>
          </a:xfrm>
        </p:spPr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Create a dataframe for each report/school 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Create lists of metrics to keep for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Reduce the number of rows per school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Pivot the dataframes to turn the duplicate 	school rows into columns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Rename the pivoted columns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Change the data types for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Export CSV file to import into our database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93CB42-C075-D788-31AC-2956CB343D02}"/>
              </a:ext>
            </a:extLst>
          </p:cNvPr>
          <p:cNvSpPr txBox="1"/>
          <p:nvPr/>
        </p:nvSpPr>
        <p:spPr>
          <a:xfrm>
            <a:off x="4665798" y="1466350"/>
            <a:ext cx="63563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Data Cleaning and Prep for Database Import</a:t>
            </a:r>
          </a:p>
        </p:txBody>
      </p:sp>
    </p:spTree>
    <p:extLst>
      <p:ext uri="{BB962C8B-B14F-4D97-AF65-F5344CB8AC3E}">
        <p14:creationId xmlns:p14="http://schemas.microsoft.com/office/powerpoint/2010/main" val="4043390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D45BD-5B25-B32E-F712-18F18E71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779" y="18073"/>
            <a:ext cx="5461554" cy="823409"/>
          </a:xfrm>
        </p:spPr>
        <p:txBody>
          <a:bodyPr>
            <a:normAutofit/>
          </a:bodyPr>
          <a:lstStyle/>
          <a:p>
            <a:r>
              <a:rPr lang="en-US" sz="4000" dirty="0"/>
              <a:t>Crime incidents</a:t>
            </a:r>
            <a:endParaRPr lang="en-ZA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D7C9F2-EB2A-D57B-0D06-69B87C19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D7E602-C36A-D6AE-3EA6-C9EB9A6C1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3049" y="515458"/>
            <a:ext cx="4066288" cy="57311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4C392DF-3CB6-8CE5-60DA-C5D895464DA2}"/>
              </a:ext>
            </a:extLst>
          </p:cNvPr>
          <p:cNvSpPr txBox="1"/>
          <p:nvPr/>
        </p:nvSpPr>
        <p:spPr>
          <a:xfrm>
            <a:off x="640080" y="1773936"/>
            <a:ext cx="42885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were 85,529 Crime Incidents Documented by the Philadelphia Police Department From January 1</a:t>
            </a:r>
            <a:r>
              <a:rPr lang="en-US" baseline="30000" dirty="0"/>
              <a:t>st</a:t>
            </a:r>
            <a:r>
              <a:rPr lang="en-US" dirty="0"/>
              <a:t>, 2024 until July 17</a:t>
            </a:r>
            <a:r>
              <a:rPr lang="en-US" baseline="30000" dirty="0"/>
              <a:t>th</a:t>
            </a:r>
            <a:r>
              <a:rPr lang="en-US" dirty="0"/>
              <a:t>, 2024.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Each Crime there is a Numerical Code and Incident Description.</a:t>
            </a:r>
          </a:p>
          <a:p>
            <a:endParaRPr lang="en-US" dirty="0"/>
          </a:p>
          <a:p>
            <a:r>
              <a:rPr lang="en-US" dirty="0"/>
              <a:t>There are 26 different unique incident types with specific codes.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08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A99399-46DB-2981-8CB8-6506BECC5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95179"/>
            <a:ext cx="4294856" cy="549883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BAACE-F0A6-FCF2-E809-FC697567FF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37760" y="36829"/>
            <a:ext cx="5221224" cy="6457181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4000" b="1" dirty="0"/>
              <a:t>Crime Incident Types were grouped into related crime categories to be able to make comparisons.</a:t>
            </a:r>
          </a:p>
          <a:p>
            <a:pPr marL="0" indent="0">
              <a:buNone/>
            </a:pPr>
            <a:r>
              <a:rPr lang="en-US" sz="4000" b="1" dirty="0"/>
              <a:t>'Violent Crimes': </a:t>
            </a:r>
            <a:r>
              <a:rPr lang="en-US" sz="4000" dirty="0"/>
              <a:t>['Homicide - Criminal', 'Homicide - Justifiable', 'Rape', 'Robbery No Firearm', 'Robbery Firearm', 'Aggravated Assault Firearm', 'Aggravated Assault No Firearm', 'Other Assaults’],</a:t>
            </a:r>
          </a:p>
          <a:p>
            <a:pPr marL="0" indent="0">
              <a:buNone/>
            </a:pPr>
            <a:r>
              <a:rPr lang="en-US" sz="3600" b="1" dirty="0"/>
              <a:t>'Property Crimes': </a:t>
            </a:r>
            <a:r>
              <a:rPr lang="en-US" sz="3600" dirty="0"/>
              <a:t>['Burglary Residential', 'Burglary Non-Residential', 'Thefts', 'Theft from Vehicle’, ‘Motor Vehicle Theft', 'Arson’, ‘Forgery and Counterfeiting', 'Receiving Stolen Property', 'Vandalism/Criminal Mischief’],</a:t>
            </a:r>
          </a:p>
          <a:p>
            <a:pPr marL="0" indent="0">
              <a:buNone/>
            </a:pPr>
            <a:r>
              <a:rPr lang="en-US" sz="3600" b="1" dirty="0"/>
              <a:t>Public Order Crimes': </a:t>
            </a:r>
            <a:r>
              <a:rPr lang="en-US" sz="3600" dirty="0"/>
              <a:t>['Disorderly Conduct', 'Vagrancy/Loitering', 'Public Drunkenness', 'Liquor Law Violations', 'DRIVING UNDER THE INFLUENCE’],</a:t>
            </a:r>
          </a:p>
          <a:p>
            <a:pPr marL="0" indent="0">
              <a:buNone/>
            </a:pPr>
            <a:r>
              <a:rPr lang="en-US" sz="3600" b="1" dirty="0"/>
              <a:t>'Drug and Vice Crimes': </a:t>
            </a:r>
            <a:r>
              <a:rPr lang="en-US" sz="3600" dirty="0"/>
              <a:t>['Prostitution and Commercialized Vice', 'Narcotic / Drug Law Violations', 'Other Sex Offenses (Not Commercialized)', 'Gambling Violations’],</a:t>
            </a:r>
          </a:p>
          <a:p>
            <a:pPr marL="0" indent="0">
              <a:buNone/>
            </a:pPr>
            <a:r>
              <a:rPr lang="en-US" sz="3600" b="1" dirty="0"/>
              <a:t>'Other Crimes': </a:t>
            </a:r>
            <a:r>
              <a:rPr lang="en-US" sz="3600" dirty="0"/>
              <a:t>['Offenses Against Family and Children', 'Fraud', 'Embezzlement', 'Weapon Violations', 'All Other Offenses’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16850-4F87-4E4A-41AB-6D128979E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E2ACB0D-F9EF-7F8B-DFA0-683629B78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0"/>
            <a:ext cx="4370832" cy="80492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Crime incidents</a:t>
            </a:r>
            <a:endParaRPr lang="en-ZA" sz="4000" dirty="0"/>
          </a:p>
        </p:txBody>
      </p:sp>
    </p:spTree>
    <p:extLst>
      <p:ext uri="{BB962C8B-B14F-4D97-AF65-F5344CB8AC3E}">
        <p14:creationId xmlns:p14="http://schemas.microsoft.com/office/powerpoint/2010/main" val="2881458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EE7A4C-5469-EE5D-6EC7-2BE0FFACD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56" y="521195"/>
            <a:ext cx="4621169" cy="10425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9714BC-FF0B-ED31-0DEB-D9FFEC5B5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147" y="245586"/>
            <a:ext cx="2847079" cy="31031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085F48-0E08-8CAE-C618-47722382DD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520" y="3599464"/>
            <a:ext cx="8425402" cy="2737341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A246E-CDE6-F810-985B-67F50AE044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1352" y="1335024"/>
            <a:ext cx="5347355" cy="193852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Creating a composite key for </a:t>
            </a:r>
            <a:r>
              <a:rPr lang="en-US" b="1" dirty="0"/>
              <a:t>District PSA </a:t>
            </a:r>
            <a:r>
              <a:rPr lang="en-US" dirty="0"/>
              <a:t>including the </a:t>
            </a:r>
            <a:r>
              <a:rPr lang="en-US" b="1" dirty="0"/>
              <a:t>District </a:t>
            </a:r>
            <a:r>
              <a:rPr lang="en-US" dirty="0"/>
              <a:t>and the </a:t>
            </a:r>
            <a:r>
              <a:rPr lang="en-US" b="1" dirty="0"/>
              <a:t>Police Service Area </a:t>
            </a:r>
            <a:r>
              <a:rPr lang="en-US" dirty="0"/>
              <a:t>number within that District </a:t>
            </a:r>
          </a:p>
          <a:p>
            <a:pPr marL="0" indent="0">
              <a:buNone/>
            </a:pPr>
            <a:r>
              <a:rPr lang="en-US" b="1" dirty="0"/>
              <a:t>District PSA </a:t>
            </a:r>
            <a:r>
              <a:rPr lang="en-US" dirty="0"/>
              <a:t>composite</a:t>
            </a:r>
            <a:r>
              <a:rPr lang="en-US" b="1" dirty="0"/>
              <a:t> </a:t>
            </a:r>
            <a:r>
              <a:rPr lang="en-US" dirty="0"/>
              <a:t>added to Police Station Location and Police Incident locations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6B856A-631A-AA1B-BD3A-FD86816DA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328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EBA32-5FA8-3763-A0A2-5F89804FA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1487936"/>
            <a:ext cx="8297380" cy="1326514"/>
          </a:xfrm>
        </p:spPr>
        <p:txBody>
          <a:bodyPr/>
          <a:lstStyle/>
          <a:p>
            <a:r>
              <a:rPr lang="en-US" dirty="0"/>
              <a:t>How are We Going to Connect over 85K Incident locations with Schools and Their Metrics????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5FB9D-14BC-1B50-5B92-80A86E53CC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527" y="3446972"/>
            <a:ext cx="8324813" cy="777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Our plan was to use ZIP Codes….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60201-053C-ADA7-D2AF-DC71B4A22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089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69D4B-70DF-240C-735B-BB4863BD4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that did not work….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11C788-A6A2-DFA3-0AE0-4B834AA1F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1581912"/>
            <a:ext cx="8324089" cy="4370832"/>
          </a:xfrm>
        </p:spPr>
        <p:txBody>
          <a:bodyPr>
            <a:normAutofit/>
          </a:bodyPr>
          <a:lstStyle/>
          <a:p>
            <a:r>
              <a:rPr lang="en-US" dirty="0"/>
              <a:t>Only some files had ZIP Codes, and the largest file with Police Incidents (85K rows) did not!</a:t>
            </a:r>
          </a:p>
          <a:p>
            <a:r>
              <a:rPr lang="en-US" dirty="0"/>
              <a:t>We also found looping through 85K rows of data to determine if a school point is within the same polygon Zip Code of a crime was not easily possible.</a:t>
            </a:r>
          </a:p>
          <a:p>
            <a:r>
              <a:rPr lang="en-US" dirty="0"/>
              <a:t>Possibly, we could find the common ZIP Codes by using the Police Station Coordinates and School Coordinates in the ZIP Code?</a:t>
            </a:r>
          </a:p>
          <a:p>
            <a:r>
              <a:rPr lang="en-US" dirty="0"/>
              <a:t>However, this does not account for Crimes handled by the Police District in Different ZIP Codes.  ZIP Codes and Police Districts- Police Service Area are not aligned. </a:t>
            </a:r>
          </a:p>
          <a:p>
            <a:r>
              <a:rPr lang="en-US" dirty="0"/>
              <a:t>Then we found another plan….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6B5CA-E5F3-B02B-612D-698EE215C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14304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8_Win32_SL_V4" id="{806921AB-1FF9-416C-A3A7-D14200787132}" vid="{8436FA26-ADF6-4DA9-8A70-95C197E77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5040CA-20CC-43C6-BC0C-8D8696B6AF8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{268BF735-66D6-4C6A-86BF-4E2FBCB66306}tf16411248_win32</Template>
  <TotalTime>161</TotalTime>
  <Words>689</Words>
  <Application>Microsoft Office PowerPoint</Application>
  <PresentationFormat>Widescreen</PresentationFormat>
  <Paragraphs>87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Avenir Next LT Pro Light</vt:lpstr>
      <vt:lpstr>Calibri</vt:lpstr>
      <vt:lpstr>Posterama</vt:lpstr>
      <vt:lpstr>Custom</vt:lpstr>
      <vt:lpstr>Project 3: behavior of  school metrics and  crime rates in  Philadelphia </vt:lpstr>
      <vt:lpstr>The Data </vt:lpstr>
      <vt:lpstr>School Metrics</vt:lpstr>
      <vt:lpstr>School Metrics</vt:lpstr>
      <vt:lpstr>Crime incidents</vt:lpstr>
      <vt:lpstr>Crime incidents</vt:lpstr>
      <vt:lpstr>PowerPoint Presentation</vt:lpstr>
      <vt:lpstr>How are We Going to Connect over 85K Incident locations with Schools and Their Metrics????</vt:lpstr>
      <vt:lpstr>But that did not work….</vt:lpstr>
      <vt:lpstr>Police Service Area boundaries GeoJson File and School Coordinates</vt:lpstr>
      <vt:lpstr>Connecting School Locations and Police Service Areas Incident Locations Using a Combination Key and Points within the Service Area Polygon </vt:lpstr>
      <vt:lpstr>PowerPoint Presentation</vt:lpstr>
      <vt:lpstr>Crime incidents Locations And School Locations</vt:lpstr>
      <vt:lpstr>Crime incidents And School Metrics</vt:lpstr>
      <vt:lpstr>Analysis</vt:lpstr>
      <vt:lpstr>Analysis- With PandaS Dataframe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Croston</dc:creator>
  <cp:lastModifiedBy>Eric Croston</cp:lastModifiedBy>
  <cp:revision>10</cp:revision>
  <dcterms:created xsi:type="dcterms:W3CDTF">2024-07-30T00:00:34Z</dcterms:created>
  <dcterms:modified xsi:type="dcterms:W3CDTF">2024-07-31T22:14:03Z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